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569E13-784F-46D0-BBAF-3B4F2A5A3F65}" type="datetimeFigureOut">
              <a:rPr lang="en-US" smtClean="0"/>
              <a:pPr/>
              <a:t>6/15/2012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F31B35-F0B6-457A-A783-E24544EBDB3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Time:</a:t>
            </a:r>
            <a:r>
              <a:rPr lang="en-US" baseline="0" dirty="0" smtClean="0"/>
              <a:t>  1 min</a:t>
            </a:r>
          </a:p>
          <a:p>
            <a:endParaRPr lang="en-US" baseline="0" dirty="0" smtClean="0"/>
          </a:p>
          <a:p>
            <a:r>
              <a:rPr lang="en-US" dirty="0" smtClean="0"/>
              <a:t>The first distinction</a:t>
            </a:r>
            <a:r>
              <a:rPr lang="en-US" baseline="0" dirty="0" smtClean="0"/>
              <a:t> we need to make is between an observation and an evaluation. This language comes directly from page 17 of the Teacher Evaluation Process manual.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 Step 3, d</a:t>
            </a:r>
            <a:r>
              <a:rPr lang="en-US" dirty="0"/>
              <a:t>uring observations, the principal and peer (in the case of a probationary teacher) shall *note* the teacher’s performance in relationship to the applicable Standards on the Rubric for Evaluating North Carolina Teachers. The data gathered during this step will inform decisions that are made about a teacher’s performance in Step 4.</a:t>
            </a:r>
          </a:p>
          <a:p>
            <a:endParaRPr lang="en-US" dirty="0"/>
          </a:p>
          <a:p>
            <a:pPr defTabSz="899404">
              <a:defRPr/>
            </a:pPr>
            <a:r>
              <a:rPr lang="en-US" dirty="0" smtClean="0"/>
              <a:t>Ratings are not actually given until Step 4, Summary Evaluation and Goal</a:t>
            </a:r>
            <a:r>
              <a:rPr lang="en-US" baseline="0" dirty="0" smtClean="0"/>
              <a:t> Setting.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19DA7-A8B4-4026-AD51-397A8701281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BCC40-5BE6-4B1C-933A-202A2BB07C06}" type="datetimeFigureOut">
              <a:rPr lang="en-US" smtClean="0"/>
              <a:pPr/>
              <a:t>6/15/2012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96953-82D6-46A7-A557-ACFA4C895E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BCC40-5BE6-4B1C-933A-202A2BB07C06}" type="datetimeFigureOut">
              <a:rPr lang="en-US" smtClean="0"/>
              <a:pPr/>
              <a:t>6/15/2012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96953-82D6-46A7-A557-ACFA4C895E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BCC40-5BE6-4B1C-933A-202A2BB07C06}" type="datetimeFigureOut">
              <a:rPr lang="en-US" smtClean="0"/>
              <a:pPr/>
              <a:t>6/15/2012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96953-82D6-46A7-A557-ACFA4C895E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BCC40-5BE6-4B1C-933A-202A2BB07C06}" type="datetimeFigureOut">
              <a:rPr lang="en-US" smtClean="0"/>
              <a:pPr/>
              <a:t>6/15/2012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96953-82D6-46A7-A557-ACFA4C895E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BCC40-5BE6-4B1C-933A-202A2BB07C06}" type="datetimeFigureOut">
              <a:rPr lang="en-US" smtClean="0"/>
              <a:pPr/>
              <a:t>6/15/2012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96953-82D6-46A7-A557-ACFA4C895E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BCC40-5BE6-4B1C-933A-202A2BB07C06}" type="datetimeFigureOut">
              <a:rPr lang="en-US" smtClean="0"/>
              <a:pPr/>
              <a:t>6/15/2012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96953-82D6-46A7-A557-ACFA4C895E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BCC40-5BE6-4B1C-933A-202A2BB07C06}" type="datetimeFigureOut">
              <a:rPr lang="en-US" smtClean="0"/>
              <a:pPr/>
              <a:t>6/15/2012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96953-82D6-46A7-A557-ACFA4C895E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BCC40-5BE6-4B1C-933A-202A2BB07C06}" type="datetimeFigureOut">
              <a:rPr lang="en-US" smtClean="0"/>
              <a:pPr/>
              <a:t>6/15/2012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96953-82D6-46A7-A557-ACFA4C895E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BCC40-5BE6-4B1C-933A-202A2BB07C06}" type="datetimeFigureOut">
              <a:rPr lang="en-US" smtClean="0"/>
              <a:pPr/>
              <a:t>6/15/2012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96953-82D6-46A7-A557-ACFA4C895E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BCC40-5BE6-4B1C-933A-202A2BB07C06}" type="datetimeFigureOut">
              <a:rPr lang="en-US" smtClean="0"/>
              <a:pPr/>
              <a:t>6/15/2012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96953-82D6-46A7-A557-ACFA4C895E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BCC40-5BE6-4B1C-933A-202A2BB07C06}" type="datetimeFigureOut">
              <a:rPr lang="en-US" smtClean="0"/>
              <a:pPr/>
              <a:t>6/15/2012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96953-82D6-46A7-A557-ACFA4C895E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6BCC40-5BE6-4B1C-933A-202A2BB07C06}" type="datetimeFigureOut">
              <a:rPr lang="en-US" smtClean="0"/>
              <a:pPr/>
              <a:t>6/15/2012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96953-82D6-46A7-A557-ACFA4C895E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ncees.ncdpi.wikispaces.net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4800600" y="990600"/>
            <a:ext cx="4343400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u="sng" dirty="0"/>
              <a:t>Component 3: Teacher Self-Assessment</a:t>
            </a:r>
          </a:p>
          <a:p>
            <a:r>
              <a:rPr lang="en-US" sz="1200" dirty="0"/>
              <a:t>Using the Rubric </a:t>
            </a:r>
            <a:r>
              <a:rPr lang="en-US" sz="1200" dirty="0" smtClean="0"/>
              <a:t>, </a:t>
            </a:r>
            <a:r>
              <a:rPr lang="en-US" sz="1200" dirty="0"/>
              <a:t>the </a:t>
            </a:r>
            <a:r>
              <a:rPr lang="en-US" sz="1200" dirty="0" smtClean="0"/>
              <a:t>teacher </a:t>
            </a:r>
            <a:r>
              <a:rPr lang="en-US" sz="1200" dirty="0"/>
              <a:t>shall rate </a:t>
            </a:r>
            <a:r>
              <a:rPr lang="en-US" sz="1200" dirty="0" smtClean="0"/>
              <a:t> their performance and reflect  on his or her performance  throughout </a:t>
            </a:r>
            <a:r>
              <a:rPr lang="en-US" sz="1200" dirty="0"/>
              <a:t>the year.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410200" y="3505200"/>
            <a:ext cx="3733800" cy="1569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                                   </a:t>
            </a:r>
            <a:r>
              <a:rPr lang="en-US" sz="1200" b="1" u="sng" dirty="0" smtClean="0"/>
              <a:t> Component 5: Observations</a:t>
            </a:r>
          </a:p>
          <a:p>
            <a:r>
              <a:rPr lang="en-US" sz="1200" dirty="0" smtClean="0"/>
              <a:t>                           A. Formal observation: </a:t>
            </a:r>
          </a:p>
          <a:p>
            <a:r>
              <a:rPr lang="en-US" sz="1200" dirty="0" smtClean="0"/>
              <a:t>                                45  min. or entire class period </a:t>
            </a:r>
          </a:p>
          <a:p>
            <a:r>
              <a:rPr lang="en-US" sz="1200" dirty="0" smtClean="0"/>
              <a:t>                       B. Probationary Teachers: </a:t>
            </a:r>
          </a:p>
          <a:p>
            <a:r>
              <a:rPr lang="en-US" sz="1200" dirty="0" smtClean="0"/>
              <a:t>                           3 formal by principal and 1 formal by peer</a:t>
            </a:r>
          </a:p>
          <a:p>
            <a:r>
              <a:rPr lang="en-US" sz="1200" dirty="0" smtClean="0"/>
              <a:t>                C. Career Status Teachers:  Evaluated  annually.  </a:t>
            </a:r>
          </a:p>
          <a:p>
            <a:r>
              <a:rPr lang="en-US" sz="1200" dirty="0" smtClean="0"/>
              <a:t>           During the renewal year:  3 total- 1 must be formal</a:t>
            </a:r>
          </a:p>
          <a:p>
            <a:r>
              <a:rPr lang="en-US" sz="1200" dirty="0" smtClean="0"/>
              <a:t>        Observations shall be noted using the Rubric.                                                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2209800"/>
            <a:ext cx="3048000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u="sng" dirty="0"/>
              <a:t>Component 1: Training</a:t>
            </a:r>
          </a:p>
          <a:p>
            <a:r>
              <a:rPr lang="en-US" sz="1200" dirty="0"/>
              <a:t>Before participating in the evaluation process, all </a:t>
            </a:r>
            <a:r>
              <a:rPr lang="en-US" sz="1200" dirty="0" smtClean="0"/>
              <a:t> teachers</a:t>
            </a:r>
            <a:r>
              <a:rPr lang="en-US" sz="1200" dirty="0"/>
              <a:t>, principals and peer evaluators must complete training on the</a:t>
            </a:r>
          </a:p>
          <a:p>
            <a:r>
              <a:rPr lang="en-US" sz="1200" dirty="0"/>
              <a:t>evaluation process.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0" y="990600"/>
            <a:ext cx="4343400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u="sng" dirty="0"/>
              <a:t>Component 2: Orientation</a:t>
            </a:r>
          </a:p>
          <a:p>
            <a:r>
              <a:rPr lang="en-US" sz="1200" dirty="0"/>
              <a:t>Within two weeks </a:t>
            </a:r>
            <a:r>
              <a:rPr lang="en-US" sz="1200" dirty="0" smtClean="0"/>
              <a:t>of </a:t>
            </a:r>
            <a:r>
              <a:rPr lang="en-US" sz="1200" dirty="0"/>
              <a:t>teacher’s first </a:t>
            </a:r>
            <a:r>
              <a:rPr lang="en-US" sz="1200" dirty="0" smtClean="0"/>
              <a:t>day, the </a:t>
            </a:r>
            <a:r>
              <a:rPr lang="en-US" sz="1200" dirty="0"/>
              <a:t>principal will </a:t>
            </a:r>
            <a:r>
              <a:rPr lang="en-US" sz="1200" dirty="0" smtClean="0"/>
              <a:t>provide:</a:t>
            </a:r>
            <a:endParaRPr lang="en-US" sz="1200" dirty="0"/>
          </a:p>
          <a:p>
            <a:r>
              <a:rPr lang="en-US" sz="1200" b="1" dirty="0"/>
              <a:t>A</a:t>
            </a:r>
            <a:r>
              <a:rPr lang="en-US" sz="1200" dirty="0"/>
              <a:t>. The Rubric for Evaluating North Carolina Teachers;</a:t>
            </a:r>
          </a:p>
          <a:p>
            <a:r>
              <a:rPr lang="en-US" sz="1200" b="1" dirty="0"/>
              <a:t>B.</a:t>
            </a:r>
            <a:r>
              <a:rPr lang="en-US" sz="1200" dirty="0"/>
              <a:t> </a:t>
            </a:r>
            <a:r>
              <a:rPr lang="en-US" sz="1200" dirty="0" smtClean="0"/>
              <a:t>Teacher Evaluation  Policy </a:t>
            </a:r>
            <a:r>
              <a:rPr lang="en-US" sz="1200" b="1" dirty="0" smtClean="0"/>
              <a:t>ID </a:t>
            </a:r>
            <a:r>
              <a:rPr lang="en-US" sz="1200" b="1" dirty="0"/>
              <a:t>Number: TCP-C-004 </a:t>
            </a:r>
            <a:r>
              <a:rPr lang="en-US" sz="1200" dirty="0" smtClean="0"/>
              <a:t>; </a:t>
            </a:r>
            <a:r>
              <a:rPr lang="en-US" sz="1200" dirty="0"/>
              <a:t>and</a:t>
            </a:r>
          </a:p>
          <a:p>
            <a:r>
              <a:rPr lang="en-US" sz="1200" b="1" dirty="0"/>
              <a:t>C.</a:t>
            </a:r>
            <a:r>
              <a:rPr lang="en-US" sz="1200" dirty="0"/>
              <a:t> A schedule for completing </a:t>
            </a:r>
            <a:r>
              <a:rPr lang="en-US" sz="1200" dirty="0" smtClean="0"/>
              <a:t>evaluation </a:t>
            </a:r>
            <a:r>
              <a:rPr lang="en-US" sz="1200" dirty="0"/>
              <a:t>process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6172200" y="1752600"/>
            <a:ext cx="2971800" cy="13849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Component 4</a:t>
            </a:r>
            <a:r>
              <a:rPr lang="en-US" sz="1200" b="1" u="sng" dirty="0"/>
              <a:t>: Pre-Observation </a:t>
            </a:r>
            <a:r>
              <a:rPr lang="en-US" sz="1200" b="1" u="sng" dirty="0" smtClean="0"/>
              <a:t> Conference</a:t>
            </a:r>
            <a:r>
              <a:rPr lang="en-US" sz="1200" dirty="0" smtClean="0"/>
              <a:t> Before the first formal observation,   </a:t>
            </a:r>
          </a:p>
          <a:p>
            <a:r>
              <a:rPr lang="en-US" sz="1200" dirty="0" smtClean="0"/>
              <a:t>   the principal meets with the teacher </a:t>
            </a:r>
          </a:p>
          <a:p>
            <a:r>
              <a:rPr lang="en-US" sz="1200" dirty="0" smtClean="0"/>
              <a:t>     to discuss: s</a:t>
            </a:r>
            <a:r>
              <a:rPr lang="en-US" sz="1200" dirty="0" smtClean="0">
                <a:solidFill>
                  <a:schemeClr val="accent4"/>
                </a:solidFill>
              </a:rPr>
              <a:t>elf- </a:t>
            </a:r>
            <a:r>
              <a:rPr lang="en-US" sz="1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assessment, professional</a:t>
            </a:r>
          </a:p>
          <a:p>
            <a:r>
              <a:rPr lang="en-US" sz="1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          growth plan</a:t>
            </a:r>
            <a:r>
              <a:rPr lang="en-US" sz="1200" dirty="0" smtClean="0"/>
              <a:t> a written description</a:t>
            </a:r>
          </a:p>
          <a:p>
            <a:pPr algn="ctr"/>
            <a:r>
              <a:rPr lang="en-US" sz="1200" dirty="0" smtClean="0"/>
              <a:t>           of the </a:t>
            </a:r>
            <a:r>
              <a:rPr lang="en-US" sz="1200" dirty="0" smtClean="0">
                <a:solidFill>
                  <a:schemeClr val="accent4"/>
                </a:solidFill>
              </a:rPr>
              <a:t>lesson(s)</a:t>
            </a:r>
            <a:r>
              <a:rPr lang="en-US" sz="1200" dirty="0" smtClean="0"/>
              <a:t> </a:t>
            </a:r>
            <a:r>
              <a:rPr lang="en-US" sz="1200" dirty="0"/>
              <a:t>to </a:t>
            </a:r>
            <a:r>
              <a:rPr lang="en-US" sz="1200" dirty="0" smtClean="0"/>
              <a:t>be observed.  Goal:</a:t>
            </a:r>
          </a:p>
          <a:p>
            <a:pPr algn="ctr"/>
            <a:r>
              <a:rPr lang="en-US" sz="1200" dirty="0" smtClean="0"/>
              <a:t>        To prepare principal for the observation.                </a:t>
            </a:r>
            <a:endParaRPr lang="en-US" sz="1200" dirty="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048000" y="1600200"/>
            <a:ext cx="1633538" cy="1620840"/>
            <a:chOff x="445450" y="128544"/>
            <a:chExt cx="1881531" cy="1855081"/>
          </a:xfrm>
        </p:grpSpPr>
        <p:sp>
          <p:nvSpPr>
            <p:cNvPr id="17" name="Pie 16"/>
            <p:cNvSpPr/>
            <p:nvPr/>
          </p:nvSpPr>
          <p:spPr>
            <a:xfrm>
              <a:off x="445450" y="128544"/>
              <a:ext cx="1881530" cy="1855080"/>
            </a:xfrm>
            <a:prstGeom prst="pieWedge">
              <a:avLst/>
            </a:prstGeom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Pie 12"/>
            <p:cNvSpPr/>
            <p:nvPr/>
          </p:nvSpPr>
          <p:spPr>
            <a:xfrm>
              <a:off x="582600" y="191920"/>
              <a:ext cx="1744381" cy="1791705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1120" tIns="71120" rIns="71120" bIns="7112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/>
                <a:t>STEP 1:</a:t>
              </a:r>
            </a:p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/>
                <a:t>Training and Orientation</a:t>
              </a:r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4797425" y="3332162"/>
            <a:ext cx="1679575" cy="1773238"/>
            <a:chOff x="2397418" y="2054974"/>
            <a:chExt cx="1538654" cy="1538198"/>
          </a:xfrm>
        </p:grpSpPr>
        <p:sp>
          <p:nvSpPr>
            <p:cNvPr id="13" name="Pie 12"/>
            <p:cNvSpPr/>
            <p:nvPr/>
          </p:nvSpPr>
          <p:spPr>
            <a:xfrm rot="10800000">
              <a:off x="2397418" y="2054974"/>
              <a:ext cx="1538654" cy="1538198"/>
            </a:xfrm>
            <a:prstGeom prst="pieWedge">
              <a:avLst/>
            </a:prstGeom>
            <a:solidFill>
              <a:srgbClr val="C00000"/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en-US" dirty="0" smtClean="0"/>
                <a:t>     </a:t>
              </a:r>
              <a:endParaRPr lang="en-US" dirty="0"/>
            </a:p>
          </p:txBody>
        </p:sp>
        <p:sp>
          <p:nvSpPr>
            <p:cNvPr id="14" name="Pie 16"/>
            <p:cNvSpPr/>
            <p:nvPr/>
          </p:nvSpPr>
          <p:spPr>
            <a:xfrm>
              <a:off x="2397418" y="2054974"/>
              <a:ext cx="1416416" cy="1321969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1120" tIns="71120" rIns="71120" bIns="7112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/>
                <a:t>STEP 3:</a:t>
              </a:r>
            </a:p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/>
                <a:t>Observation Cycle</a:t>
              </a:r>
            </a:p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/>
                <a:t>(Administrative and </a:t>
              </a:r>
              <a:endParaRPr lang="en-US" sz="1400" b="1" dirty="0" smtClean="0"/>
            </a:p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 smtClean="0"/>
                <a:t>Peer</a:t>
              </a:r>
              <a:r>
                <a:rPr lang="en-US" sz="1400" b="1" dirty="0"/>
                <a:t>)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81000" y="1524000"/>
            <a:ext cx="2209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4800600" y="1600200"/>
            <a:ext cx="1676400" cy="1544639"/>
            <a:chOff x="2397418" y="445426"/>
            <a:chExt cx="1538654" cy="1538199"/>
          </a:xfrm>
        </p:grpSpPr>
        <p:sp>
          <p:nvSpPr>
            <p:cNvPr id="15" name="Pie 14"/>
            <p:cNvSpPr/>
            <p:nvPr/>
          </p:nvSpPr>
          <p:spPr>
            <a:xfrm rot="5400000">
              <a:off x="2397646" y="445198"/>
              <a:ext cx="1538198" cy="1538654"/>
            </a:xfrm>
            <a:prstGeom prst="pieWedge">
              <a:avLst/>
            </a:prstGeom>
            <a:solidFill>
              <a:srgbClr val="7030A0"/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Pie 14"/>
            <p:cNvSpPr/>
            <p:nvPr/>
          </p:nvSpPr>
          <p:spPr>
            <a:xfrm>
              <a:off x="2397418" y="633986"/>
              <a:ext cx="1339774" cy="1349639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1120" tIns="71120" rIns="71120" bIns="7112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/>
                <a:t>STEP 2:</a:t>
              </a:r>
            </a:p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/>
                <a:t>Self-Assessment, Goal Setting and Pre-Conference</a:t>
              </a:r>
            </a:p>
          </p:txBody>
        </p:sp>
      </p:grpSp>
      <p:sp>
        <p:nvSpPr>
          <p:cNvPr id="9" name="Circular Arrow 8"/>
          <p:cNvSpPr/>
          <p:nvPr/>
        </p:nvSpPr>
        <p:spPr bwMode="auto">
          <a:xfrm>
            <a:off x="4419600" y="2819400"/>
            <a:ext cx="639762" cy="563564"/>
          </a:xfrm>
          <a:prstGeom prst="circularArrow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5" name="TextBox 24"/>
          <p:cNvSpPr txBox="1"/>
          <p:nvPr/>
        </p:nvSpPr>
        <p:spPr>
          <a:xfrm>
            <a:off x="0" y="4648200"/>
            <a:ext cx="4648200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Component 7: Summary Evaluation Conference and </a:t>
            </a:r>
          </a:p>
          <a:p>
            <a:r>
              <a:rPr lang="en-US" sz="1200" b="1" u="sng" dirty="0" smtClean="0"/>
              <a:t>Scoring the Teacher Summary Rating Form- </a:t>
            </a:r>
            <a:r>
              <a:rPr lang="en-US" sz="1200" dirty="0" smtClean="0"/>
              <a:t>Prior to end of school</a:t>
            </a:r>
          </a:p>
          <a:p>
            <a:r>
              <a:rPr lang="en-US" sz="1200" dirty="0" smtClean="0"/>
              <a:t>Principal conducts summary evaluation conference with teacher to discuss components of the evaluation. At the conclusion:</a:t>
            </a:r>
          </a:p>
          <a:p>
            <a:r>
              <a:rPr lang="en-US" sz="1200" dirty="0" smtClean="0"/>
              <a:t> </a:t>
            </a:r>
            <a:r>
              <a:rPr lang="en-US" sz="1200" b="1" dirty="0" smtClean="0"/>
              <a:t>A.</a:t>
            </a:r>
            <a:r>
              <a:rPr lang="en-US" sz="1200" dirty="0" smtClean="0"/>
              <a:t> Give rating for each Element in Rubric </a:t>
            </a:r>
          </a:p>
          <a:p>
            <a:r>
              <a:rPr lang="en-US" sz="1200" b="1" dirty="0" smtClean="0"/>
              <a:t>B.</a:t>
            </a:r>
            <a:r>
              <a:rPr lang="en-US" sz="1200" dirty="0" smtClean="0"/>
              <a:t> Comment on  “Not Demonstrated”  </a:t>
            </a:r>
            <a:r>
              <a:rPr lang="en-US" sz="1200" b="1" dirty="0" smtClean="0"/>
              <a:t>C.</a:t>
            </a:r>
            <a:r>
              <a:rPr lang="en-US" sz="1200" dirty="0" smtClean="0"/>
              <a:t> overall rating of each Standard</a:t>
            </a:r>
          </a:p>
          <a:p>
            <a:r>
              <a:rPr lang="en-US" sz="1200" b="1" dirty="0" smtClean="0"/>
              <a:t>D</a:t>
            </a:r>
            <a:r>
              <a:rPr lang="en-US" sz="1200" dirty="0" smtClean="0"/>
              <a:t>. Provide teacher with opportunity to add comments to the Summary Rating Form  </a:t>
            </a:r>
            <a:r>
              <a:rPr lang="en-US" sz="1200" b="1" dirty="0" smtClean="0"/>
              <a:t>E. </a:t>
            </a:r>
            <a:r>
              <a:rPr lang="en-US" sz="1200" dirty="0" smtClean="0"/>
              <a:t>Review completed Teacher Summary Rating Form with teacher and  </a:t>
            </a:r>
            <a:r>
              <a:rPr lang="en-US" sz="1200" b="1" dirty="0" smtClean="0"/>
              <a:t>F.</a:t>
            </a:r>
            <a:r>
              <a:rPr lang="en-US" sz="1200" dirty="0" smtClean="0"/>
              <a:t> Secure the teacher’s signature on the Record of Teacher Evaluation Activities and Teacher Summary Rating Form.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0" y="3429000"/>
            <a:ext cx="3429000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Component 8: PD Plans</a:t>
            </a:r>
          </a:p>
          <a:p>
            <a:r>
              <a:rPr lang="en-US" sz="1200" b="1" i="1" dirty="0" smtClean="0"/>
              <a:t>Individual Growth Plans</a:t>
            </a:r>
            <a:r>
              <a:rPr lang="en-US" sz="1200" dirty="0" smtClean="0"/>
              <a:t>-“Proficient” or better </a:t>
            </a:r>
          </a:p>
          <a:p>
            <a:r>
              <a:rPr lang="en-US" sz="1200" b="1" i="1" dirty="0" smtClean="0"/>
              <a:t>Monitored Growth Plans-</a:t>
            </a:r>
            <a:r>
              <a:rPr lang="en-US" sz="1200" i="1" dirty="0" smtClean="0"/>
              <a:t>At least 1 “Developing”  </a:t>
            </a:r>
          </a:p>
          <a:p>
            <a:r>
              <a:rPr lang="en-US" sz="1200" b="1" i="1" dirty="0" smtClean="0"/>
              <a:t>Directed Growth Plans-</a:t>
            </a:r>
            <a:r>
              <a:rPr lang="en-US" sz="1200" i="1" dirty="0" smtClean="0"/>
              <a:t>“not Demonstrated” or</a:t>
            </a:r>
          </a:p>
          <a:p>
            <a:r>
              <a:rPr lang="en-US" sz="1200" i="1" dirty="0" smtClean="0"/>
              <a:t>“Developing” rating for 2 sequential yrs</a:t>
            </a:r>
            <a:r>
              <a:rPr lang="en-US" sz="1200" b="1" i="1" dirty="0" smtClean="0"/>
              <a:t>.</a:t>
            </a:r>
            <a:endParaRPr lang="en-US" sz="1200" u="sng" dirty="0"/>
          </a:p>
        </p:txBody>
      </p:sp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3048000" y="3332162"/>
            <a:ext cx="1633538" cy="1697038"/>
            <a:chOff x="788326" y="2054974"/>
            <a:chExt cx="1538656" cy="1538198"/>
          </a:xfrm>
        </p:grpSpPr>
        <p:sp>
          <p:nvSpPr>
            <p:cNvPr id="11" name="Pie 10"/>
            <p:cNvSpPr/>
            <p:nvPr/>
          </p:nvSpPr>
          <p:spPr>
            <a:xfrm rot="16200000">
              <a:off x="788555" y="2054745"/>
              <a:ext cx="1538198" cy="1538656"/>
            </a:xfrm>
            <a:prstGeom prst="pieWedge">
              <a:avLst/>
            </a:prstGeom>
            <a:solidFill>
              <a:srgbClr val="4F81BD"/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Pie 18"/>
            <p:cNvSpPr/>
            <p:nvPr/>
          </p:nvSpPr>
          <p:spPr>
            <a:xfrm>
              <a:off x="1147282" y="2054974"/>
              <a:ext cx="1179700" cy="1246135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1120" tIns="71120" rIns="71120" bIns="7112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/>
                <a:t>STEP 4: </a:t>
              </a:r>
            </a:p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/>
                <a:t>Summary Evaluation and Goal Setting </a:t>
              </a:r>
            </a:p>
          </p:txBody>
        </p:sp>
      </p:grpSp>
      <p:sp>
        <p:nvSpPr>
          <p:cNvPr id="29" name="Rectangle 28"/>
          <p:cNvSpPr/>
          <p:nvPr/>
        </p:nvSpPr>
        <p:spPr>
          <a:xfrm>
            <a:off x="4800600" y="5562600"/>
            <a:ext cx="4343400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200" b="1" u="sng" dirty="0" smtClean="0"/>
              <a:t>Component 6: Post-Observation Conference</a:t>
            </a:r>
          </a:p>
          <a:p>
            <a:r>
              <a:rPr lang="en-US" sz="1200" dirty="0" smtClean="0"/>
              <a:t>The principal shall conduct a post-observation conference no later </a:t>
            </a:r>
          </a:p>
          <a:p>
            <a:r>
              <a:rPr lang="en-US" sz="1200" dirty="0" smtClean="0"/>
              <a:t>than ten school days after each formal observation. </a:t>
            </a:r>
          </a:p>
          <a:p>
            <a:r>
              <a:rPr lang="en-US" sz="1200" dirty="0" smtClean="0"/>
              <a:t>Discuss and Document strengths and weaknesses on the Rubric.</a:t>
            </a:r>
            <a:endParaRPr lang="en-US" sz="1200" dirty="0"/>
          </a:p>
        </p:txBody>
      </p:sp>
      <p:sp>
        <p:nvSpPr>
          <p:cNvPr id="10" name="Circular Arrow 9"/>
          <p:cNvSpPr/>
          <p:nvPr/>
        </p:nvSpPr>
        <p:spPr bwMode="auto">
          <a:xfrm rot="10800000">
            <a:off x="4419600" y="3200400"/>
            <a:ext cx="609600" cy="381000"/>
          </a:xfrm>
          <a:prstGeom prst="circularArrow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1" name="TextBox 30"/>
          <p:cNvSpPr txBox="1"/>
          <p:nvPr/>
        </p:nvSpPr>
        <p:spPr>
          <a:xfrm>
            <a:off x="1524000" y="0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Teacher Evaluation Process</a:t>
            </a:r>
            <a:endParaRPr lang="en-US" sz="36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0" y="45720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For more information regarding the evaluation process, go to </a:t>
            </a:r>
            <a:r>
              <a:rPr lang="en-US" sz="1200" dirty="0" smtClean="0">
                <a:hlinkClick r:id="rId3"/>
              </a:rPr>
              <a:t>http://ncees.ncdpi.wikispaces.net/</a:t>
            </a:r>
            <a:endParaRPr lang="en-US" sz="12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341792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1129</TotalTime>
  <Words>555</Words>
  <Application>Microsoft Office PowerPoint</Application>
  <PresentationFormat>On-screen Show (4:3)</PresentationFormat>
  <Paragraphs>61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NCDPI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ksimmons</dc:creator>
  <cp:lastModifiedBy>ksimmons</cp:lastModifiedBy>
  <cp:revision>6</cp:revision>
  <dcterms:created xsi:type="dcterms:W3CDTF">2012-06-06T18:49:45Z</dcterms:created>
  <dcterms:modified xsi:type="dcterms:W3CDTF">2012-06-15T20:16:10Z</dcterms:modified>
</cp:coreProperties>
</file>